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ira Code" charset="1" panose="020B0809050000020004"/>
      <p:regular r:id="rId10"/>
    </p:embeddedFont>
    <p:embeddedFont>
      <p:font typeface="Fira Code Bold" charset="1" panose="020B0809050000020004"/>
      <p:regular r:id="rId11"/>
    </p:embeddedFont>
    <p:embeddedFont>
      <p:font typeface="Inter" charset="1" panose="020B0502030000000004"/>
      <p:regular r:id="rId12"/>
    </p:embeddedFont>
    <p:embeddedFont>
      <p:font typeface="Inter Bold" charset="1" panose="020B0802030000000004"/>
      <p:regular r:id="rId13"/>
    </p:embeddedFont>
    <p:embeddedFont>
      <p:font typeface="Inter Italics" charset="1" panose="020B0502030000000004"/>
      <p:regular r:id="rId14"/>
    </p:embeddedFont>
    <p:embeddedFont>
      <p:font typeface="Inter Bold Italics" charset="1" panose="020B0802030000000004"/>
      <p:regular r:id="rId15"/>
    </p:embeddedFont>
    <p:embeddedFont>
      <p:font typeface="Baskerville Display PT" charset="1" panose="02030602080406020203"/>
      <p:regular r:id="rId16"/>
    </p:embeddedFont>
    <p:embeddedFont>
      <p:font typeface="Baskerville Display PT Bold" charset="1" panose="02030702080406020203"/>
      <p:regular r:id="rId17"/>
    </p:embeddedFont>
    <p:embeddedFont>
      <p:font typeface="Baskerville Display PT Italics" charset="1" panose="02030602080406090203"/>
      <p:regular r:id="rId18"/>
    </p:embeddedFont>
    <p:embeddedFont>
      <p:font typeface="Baskerville Display PT Bold Italics" charset="1" panose="020307020804060902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D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24715" y="1783305"/>
            <a:ext cx="7038569" cy="4091153"/>
            <a:chOff x="0" y="0"/>
            <a:chExt cx="9384759" cy="545487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6406" r="0" b="6406"/>
            <a:stretch>
              <a:fillRect/>
            </a:stretch>
          </p:blipFill>
          <p:spPr>
            <a:xfrm flipH="false" flipV="false">
              <a:off x="0" y="0"/>
              <a:ext cx="9384759" cy="5454871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5231790" y="6355914"/>
            <a:ext cx="7824419" cy="1177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29"/>
              </a:lnSpc>
            </a:pPr>
            <a:r>
              <a:rPr lang="en-US" sz="6878" spc="1375">
                <a:solidFill>
                  <a:srgbClr val="504C44"/>
                </a:solidFill>
                <a:latin typeface="Baskerville Display PT"/>
              </a:rPr>
              <a:t>LIBRARY DB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758378"/>
            <a:ext cx="16230600" cy="835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6"/>
              </a:lnSpc>
            </a:pPr>
            <a:r>
              <a:rPr lang="en-US" sz="2361" spc="472">
                <a:solidFill>
                  <a:srgbClr val="504C44"/>
                </a:solidFill>
                <a:latin typeface="Inter"/>
              </a:rPr>
              <a:t>JELVIN KRISNA PUTRA</a:t>
            </a:r>
          </a:p>
          <a:p>
            <a:pPr algn="ctr">
              <a:lnSpc>
                <a:spcPts val="3306"/>
              </a:lnSpc>
            </a:pPr>
            <a:r>
              <a:rPr lang="en-US" sz="2361" spc="472">
                <a:solidFill>
                  <a:srgbClr val="504C44"/>
                </a:solidFill>
                <a:latin typeface="Inter"/>
              </a:rPr>
              <a:t>UNIVERSITAS MULTI DATA PALEMBANG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504837"/>
            <a:ext cx="168322" cy="5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Inter"/>
              </a:rPr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8288000" cy="10287000"/>
          </a:xfrm>
          <a:prstGeom prst="rect">
            <a:avLst/>
          </a:prstGeom>
          <a:solidFill>
            <a:srgbClr val="F1EDE9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2982366" y="3714242"/>
            <a:ext cx="5827114" cy="5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04C44"/>
                </a:solidFill>
                <a:latin typeface="Inter"/>
              </a:rPr>
              <a:t>Entity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46482" y="3492605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504C44">
                    <a:alpha val="19608"/>
                  </a:srgbClr>
                </a:solidFill>
                <a:latin typeface="Inter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982366" y="4924174"/>
            <a:ext cx="5827114" cy="5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04C44"/>
                </a:solidFill>
                <a:latin typeface="Inter"/>
              </a:rPr>
              <a:t>Relationship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46482" y="4702537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504C44">
                    <a:alpha val="19608"/>
                  </a:srgbClr>
                </a:solidFill>
                <a:latin typeface="Inter"/>
              </a:rPr>
              <a:t>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82366" y="6133838"/>
            <a:ext cx="5827114" cy="5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04C44"/>
                </a:solidFill>
                <a:latin typeface="Inter"/>
              </a:rPr>
              <a:t>Supertypes and Subtypes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46482" y="5915387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504C44">
                    <a:alpha val="19608"/>
                  </a:srgbClr>
                </a:solidFill>
                <a:latin typeface="Inter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982366" y="7349874"/>
            <a:ext cx="5827114" cy="5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04C44"/>
                </a:solidFill>
                <a:latin typeface="Inter"/>
              </a:rPr>
              <a:t>Arc Relationship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46482" y="7128237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504C44">
                    <a:alpha val="19608"/>
                  </a:srgbClr>
                </a:solidFill>
                <a:latin typeface="Inter"/>
              </a:rPr>
              <a:t>04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8688" y="904875"/>
            <a:ext cx="16430625" cy="112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6600" spc="1320">
                <a:solidFill>
                  <a:srgbClr val="504C44"/>
                </a:solidFill>
                <a:latin typeface="Baskerville Display PT"/>
              </a:rPr>
              <a:t>TABLE OF CONTENTS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813655" y="3714242"/>
            <a:ext cx="5827114" cy="5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04C44"/>
                </a:solidFill>
                <a:latin typeface="Inter"/>
              </a:rPr>
              <a:t>Recursive Modeling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78520" y="3492605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504C44">
                    <a:alpha val="19608"/>
                  </a:srgbClr>
                </a:solidFill>
                <a:latin typeface="Inter"/>
              </a:rPr>
              <a:t>05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813655" y="4976544"/>
            <a:ext cx="5827114" cy="5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04C44"/>
                </a:solidFill>
                <a:latin typeface="Inter"/>
              </a:rPr>
              <a:t>Historical Data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78520" y="4702537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504C44">
                    <a:alpha val="19608"/>
                  </a:srgbClr>
                </a:solidFill>
                <a:latin typeface="Inter"/>
              </a:rPr>
              <a:t>06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813655" y="6137024"/>
            <a:ext cx="5827114" cy="5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04C44"/>
                </a:solidFill>
                <a:latin typeface="Inter"/>
              </a:rPr>
              <a:t>Data Example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78520" y="5915387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504C44">
                    <a:alpha val="19608"/>
                  </a:srgbClr>
                </a:solidFill>
                <a:latin typeface="Inter"/>
              </a:rPr>
              <a:t>07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813655" y="7349874"/>
            <a:ext cx="5827114" cy="5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04C44"/>
                </a:solidFill>
                <a:latin typeface="Inter"/>
              </a:rPr>
              <a:t>Simulation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78520" y="7128237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504C44">
                    <a:alpha val="19608"/>
                  </a:srgbClr>
                </a:solidFill>
                <a:latin typeface="Inter"/>
              </a:rPr>
              <a:t>08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228163" y="504837"/>
            <a:ext cx="230596" cy="5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Inter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D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43818" y="752481"/>
            <a:ext cx="6000364" cy="80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5000" spc="3095">
                <a:solidFill>
                  <a:srgbClr val="504C44"/>
                </a:solidFill>
                <a:latin typeface="Baskerville Display PT Bold"/>
              </a:rPr>
              <a:t>ENTITY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414615" y="2293335"/>
            <a:ext cx="15458769" cy="7355758"/>
            <a:chOff x="0" y="0"/>
            <a:chExt cx="20611692" cy="9807677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34138" r="0" b="34138"/>
            <a:stretch>
              <a:fillRect/>
            </a:stretch>
          </p:blipFill>
          <p:spPr>
            <a:xfrm flipH="false" flipV="false">
              <a:off x="0" y="0"/>
              <a:ext cx="20611692" cy="9807677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17222210" y="504837"/>
            <a:ext cx="242502" cy="5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Inter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1ED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77735" y="838200"/>
            <a:ext cx="7932529" cy="1724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140"/>
              </a:lnSpc>
            </a:pPr>
            <a:r>
              <a:rPr lang="en-US" sz="10100" spc="4918">
                <a:solidFill>
                  <a:srgbClr val="504C44"/>
                </a:solidFill>
                <a:latin typeface="Baskerville Display PT Bold"/>
              </a:rPr>
              <a:t>LINK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195594" y="4793944"/>
            <a:ext cx="13896812" cy="622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spc="719">
                <a:solidFill>
                  <a:srgbClr val="004AAD"/>
                </a:solidFill>
                <a:latin typeface="Fira Code Bold"/>
              </a:rPr>
              <a:t>https://github.com/krisna31/db-library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870785"/>
            <a:ext cx="16230600" cy="416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6"/>
              </a:lnSpc>
            </a:pPr>
            <a:r>
              <a:rPr lang="en-US" sz="2361" spc="472">
                <a:solidFill>
                  <a:srgbClr val="504C44"/>
                </a:solidFill>
                <a:latin typeface="Inter"/>
              </a:rPr>
              <a:t>DIGITALENT DATABASE DESIGN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D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357924" y="4365313"/>
            <a:ext cx="7932529" cy="139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340"/>
              </a:lnSpc>
            </a:pPr>
            <a:r>
              <a:rPr lang="en-US" sz="8100" spc="1620">
                <a:solidFill>
                  <a:srgbClr val="504C44"/>
                </a:solidFill>
                <a:latin typeface="Baskerville Display PT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043150" y="2530252"/>
            <a:ext cx="5309327" cy="5226497"/>
            <a:chOff x="0" y="0"/>
            <a:chExt cx="7079103" cy="696866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16223" t="0" r="16223" b="0"/>
            <a:stretch>
              <a:fillRect/>
            </a:stretch>
          </p:blipFill>
          <p:spPr>
            <a:xfrm flipH="false" flipV="false">
              <a:off x="0" y="0"/>
              <a:ext cx="7079103" cy="696866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DAFg-rCNOyU</dc:identifier>
  <dcterms:modified xsi:type="dcterms:W3CDTF">2011-08-01T06:04:30Z</dcterms:modified>
  <cp:revision>1</cp:revision>
  <dc:title>Database Design 2023 - Library DB</dc:title>
</cp:coreProperties>
</file>

<file path=docProps/thumbnail.jpeg>
</file>